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78" r:id="rId8"/>
    <p:sldId id="280" r:id="rId9"/>
    <p:sldId id="262" r:id="rId10"/>
    <p:sldId id="263" r:id="rId11"/>
    <p:sldId id="264" r:id="rId12"/>
    <p:sldId id="265" r:id="rId13"/>
    <p:sldId id="266" r:id="rId14"/>
    <p:sldId id="267" r:id="rId15"/>
    <p:sldId id="268" r:id="rId16"/>
    <p:sldId id="269" r:id="rId17"/>
    <p:sldId id="270" r:id="rId18"/>
    <p:sldId id="271" r:id="rId19"/>
    <p:sldId id="275" r:id="rId20"/>
    <p:sldId id="279" r:id="rId21"/>
    <p:sldId id="272" r:id="rId22"/>
    <p:sldId id="273" r:id="rId23"/>
    <p:sldId id="274" r:id="rId24"/>
    <p:sldId id="276"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5" d="100"/>
          <a:sy n="95" d="100"/>
        </p:scale>
        <p:origin x="2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CB299C-878D-419D-A4FB-247BC22590C9}" type="datetimeFigureOut">
              <a:rPr lang="en-IN" smtClean="0"/>
              <a:t>30-06-2023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131154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CB299C-878D-419D-A4FB-247BC22590C9}" type="datetimeFigureOut">
              <a:rPr lang="en-IN" smtClean="0"/>
              <a:t>30-06-2023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1063324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CB299C-878D-419D-A4FB-247BC22590C9}" type="datetimeFigureOut">
              <a:rPr lang="en-IN" smtClean="0"/>
              <a:t>30-06-2023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E350EE6-B4DC-4682-9C33-804C9D399A9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42107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7CB299C-878D-419D-A4FB-247BC22590C9}" type="datetimeFigureOut">
              <a:rPr lang="en-IN" smtClean="0"/>
              <a:t>30-06-2023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231820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7CB299C-878D-419D-A4FB-247BC22590C9}" type="datetimeFigureOut">
              <a:rPr lang="en-IN" smtClean="0"/>
              <a:t>30-06-2023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E350EE6-B4DC-4682-9C33-804C9D399A9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1772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7CB299C-878D-419D-A4FB-247BC22590C9}" type="datetimeFigureOut">
              <a:rPr lang="en-IN" smtClean="0"/>
              <a:t>30-06-2023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732829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CB299C-878D-419D-A4FB-247BC22590C9}" type="datetimeFigureOut">
              <a:rPr lang="en-IN" smtClean="0"/>
              <a:t>30-06-2023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1591575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CB299C-878D-419D-A4FB-247BC22590C9}" type="datetimeFigureOut">
              <a:rPr lang="en-IN" smtClean="0"/>
              <a:t>30-06-2023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2831240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CB299C-878D-419D-A4FB-247BC22590C9}" type="datetimeFigureOut">
              <a:rPr lang="en-IN" smtClean="0"/>
              <a:t>30-06-2023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16387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CB299C-878D-419D-A4FB-247BC22590C9}" type="datetimeFigureOut">
              <a:rPr lang="en-IN" smtClean="0"/>
              <a:t>30-06-2023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211135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CB299C-878D-419D-A4FB-247BC22590C9}" type="datetimeFigureOut">
              <a:rPr lang="en-IN" smtClean="0"/>
              <a:t>30-06-2023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3965198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CB299C-878D-419D-A4FB-247BC22590C9}" type="datetimeFigureOut">
              <a:rPr lang="en-IN" smtClean="0"/>
              <a:t>30-06-2023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426132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CB299C-878D-419D-A4FB-247BC22590C9}" type="datetimeFigureOut">
              <a:rPr lang="en-IN" smtClean="0"/>
              <a:t>30-06-2023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3408330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CB299C-878D-419D-A4FB-247BC22590C9}" type="datetimeFigureOut">
              <a:rPr lang="en-IN" smtClean="0"/>
              <a:t>30-06-2023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1577791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CB299C-878D-419D-A4FB-247BC22590C9}" type="datetimeFigureOut">
              <a:rPr lang="en-IN" smtClean="0"/>
              <a:t>30-06-2023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306194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CB299C-878D-419D-A4FB-247BC22590C9}" type="datetimeFigureOut">
              <a:rPr lang="en-IN" smtClean="0"/>
              <a:t>30-06-2023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E350EE6-B4DC-4682-9C33-804C9D399A99}" type="slidenum">
              <a:rPr lang="en-IN" smtClean="0"/>
              <a:t>‹#›</a:t>
            </a:fld>
            <a:endParaRPr lang="en-IN"/>
          </a:p>
        </p:txBody>
      </p:sp>
    </p:spTree>
    <p:extLst>
      <p:ext uri="{BB962C8B-B14F-4D97-AF65-F5344CB8AC3E}">
        <p14:creationId xmlns:p14="http://schemas.microsoft.com/office/powerpoint/2010/main" val="245987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7CB299C-878D-419D-A4FB-247BC22590C9}" type="datetimeFigureOut">
              <a:rPr lang="en-IN" smtClean="0"/>
              <a:t>30-06-2023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E350EE6-B4DC-4682-9C33-804C9D399A99}" type="slidenum">
              <a:rPr lang="en-IN" smtClean="0"/>
              <a:t>‹#›</a:t>
            </a:fld>
            <a:endParaRPr lang="en-IN"/>
          </a:p>
        </p:txBody>
      </p:sp>
    </p:spTree>
    <p:extLst>
      <p:ext uri="{BB962C8B-B14F-4D97-AF65-F5344CB8AC3E}">
        <p14:creationId xmlns:p14="http://schemas.microsoft.com/office/powerpoint/2010/main" val="1887134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6940-51D2-E265-2FC8-2B3082343257}"/>
              </a:ext>
            </a:extLst>
          </p:cNvPr>
          <p:cNvSpPr>
            <a:spLocks noGrp="1"/>
          </p:cNvSpPr>
          <p:nvPr>
            <p:ph type="ctrTitle"/>
          </p:nvPr>
        </p:nvSpPr>
        <p:spPr>
          <a:xfrm>
            <a:off x="1447801" y="904875"/>
            <a:ext cx="10056812" cy="2209800"/>
          </a:xfrm>
        </p:spPr>
        <p:txBody>
          <a:bodyPr>
            <a:normAutofit/>
          </a:bodyPr>
          <a:lstStyle/>
          <a:p>
            <a:r>
              <a:rPr lang="en-US" sz="5400" b="1" dirty="0">
                <a:latin typeface="Times New Roman" panose="02020603050405020304" pitchFamily="18" charset="0"/>
                <a:cs typeface="Times New Roman" panose="02020603050405020304" pitchFamily="18" charset="0"/>
              </a:rPr>
              <a:t>SLEEP HEALTH AND LIFESTYLE</a:t>
            </a:r>
            <a:endParaRPr lang="en-IN" sz="5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1F68915-54A2-F24B-B98D-B06093504FEA}"/>
              </a:ext>
            </a:extLst>
          </p:cNvPr>
          <p:cNvSpPr>
            <a:spLocks noGrp="1"/>
          </p:cNvSpPr>
          <p:nvPr>
            <p:ph type="subTitle" idx="1"/>
          </p:nvPr>
        </p:nvSpPr>
        <p:spPr>
          <a:xfrm>
            <a:off x="5781674" y="4468813"/>
            <a:ext cx="4886325" cy="1655762"/>
          </a:xfrm>
        </p:spPr>
        <p:txBody>
          <a:bodyPr/>
          <a:lstStyle/>
          <a:p>
            <a:r>
              <a:rPr lang="en-US" dirty="0">
                <a:latin typeface="Times New Roman" panose="02020603050405020304" pitchFamily="18" charset="0"/>
                <a:cs typeface="Times New Roman" panose="02020603050405020304" pitchFamily="18" charset="0"/>
              </a:rPr>
              <a:t>BY</a:t>
            </a:r>
          </a:p>
          <a:p>
            <a:r>
              <a:rPr lang="en-US" dirty="0">
                <a:latin typeface="Times New Roman" panose="02020603050405020304" pitchFamily="18" charset="0"/>
                <a:cs typeface="Times New Roman" panose="02020603050405020304" pitchFamily="18" charset="0"/>
              </a:rPr>
              <a:t>AKHIL KRISHNA DULIKATTA</a:t>
            </a:r>
          </a:p>
          <a:p>
            <a:r>
              <a:rPr lang="en-US" dirty="0">
                <a:latin typeface="Times New Roman" panose="02020603050405020304" pitchFamily="18" charset="0"/>
                <a:cs typeface="Times New Roman" panose="02020603050405020304" pitchFamily="18" charset="0"/>
              </a:rPr>
              <a:t>MARY SHREEJA THUMMA</a:t>
            </a:r>
          </a:p>
        </p:txBody>
      </p:sp>
    </p:spTree>
    <p:extLst>
      <p:ext uri="{BB962C8B-B14F-4D97-AF65-F5344CB8AC3E}">
        <p14:creationId xmlns:p14="http://schemas.microsoft.com/office/powerpoint/2010/main" val="2583016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A3BD-7CEB-4120-CCFD-4021EB594EE5}"/>
              </a:ext>
            </a:extLst>
          </p:cNvPr>
          <p:cNvSpPr>
            <a:spLocks noGrp="1"/>
          </p:cNvSpPr>
          <p:nvPr>
            <p:ph type="title"/>
          </p:nvPr>
        </p:nvSpPr>
        <p:spPr>
          <a:xfrm>
            <a:off x="1495425" y="624110"/>
            <a:ext cx="10009187" cy="1280890"/>
          </a:xfrm>
        </p:spPr>
        <p:txBody>
          <a:bodyPr/>
          <a:lstStyle/>
          <a:p>
            <a:pPr algn="ctr"/>
            <a:r>
              <a:rPr lang="en-US" dirty="0">
                <a:latin typeface="Times New Roman" panose="02020603050405020304" pitchFamily="18" charset="0"/>
                <a:cs typeface="Times New Roman" panose="02020603050405020304" pitchFamily="18" charset="0"/>
              </a:rPr>
              <a:t>Correlation between variables</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9742D828-CB8F-F472-A2AF-C5883476B5BD}"/>
              </a:ext>
            </a:extLst>
          </p:cNvPr>
          <p:cNvPicPr>
            <a:picLocks noGrp="1" noChangeAspect="1"/>
          </p:cNvPicPr>
          <p:nvPr>
            <p:ph idx="1"/>
          </p:nvPr>
        </p:nvPicPr>
        <p:blipFill>
          <a:blip r:embed="rId2"/>
          <a:stretch>
            <a:fillRect/>
          </a:stretch>
        </p:blipFill>
        <p:spPr>
          <a:xfrm>
            <a:off x="262729" y="1704181"/>
            <a:ext cx="4490246" cy="4168775"/>
          </a:xfrm>
          <a:prstGeom prst="rect">
            <a:avLst/>
          </a:prstGeom>
        </p:spPr>
      </p:pic>
      <p:pic>
        <p:nvPicPr>
          <p:cNvPr id="5" name="Picture 4">
            <a:extLst>
              <a:ext uri="{FF2B5EF4-FFF2-40B4-BE49-F238E27FC236}">
                <a16:creationId xmlns:a16="http://schemas.microsoft.com/office/drawing/2014/main" id="{2B4CACC8-0635-EE05-CC95-F53660EF4981}"/>
              </a:ext>
            </a:extLst>
          </p:cNvPr>
          <p:cNvPicPr>
            <a:picLocks noChangeAspect="1"/>
          </p:cNvPicPr>
          <p:nvPr/>
        </p:nvPicPr>
        <p:blipFill>
          <a:blip r:embed="rId3"/>
          <a:stretch>
            <a:fillRect/>
          </a:stretch>
        </p:blipFill>
        <p:spPr>
          <a:xfrm>
            <a:off x="4943476" y="1596231"/>
            <a:ext cx="6515100" cy="4394994"/>
          </a:xfrm>
          <a:prstGeom prst="rect">
            <a:avLst/>
          </a:prstGeom>
        </p:spPr>
      </p:pic>
    </p:spTree>
    <p:extLst>
      <p:ext uri="{BB962C8B-B14F-4D97-AF65-F5344CB8AC3E}">
        <p14:creationId xmlns:p14="http://schemas.microsoft.com/office/powerpoint/2010/main" val="21699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35DA-5DAF-D554-635F-D4BFDCF363E8}"/>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Relation between Gender and Sleep Quality</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9B5B426B-1B3B-6806-7688-B9CFA3CAA8D0}"/>
              </a:ext>
            </a:extLst>
          </p:cNvPr>
          <p:cNvPicPr>
            <a:picLocks noGrp="1" noChangeAspect="1"/>
          </p:cNvPicPr>
          <p:nvPr>
            <p:ph idx="1"/>
          </p:nvPr>
        </p:nvPicPr>
        <p:blipFill>
          <a:blip r:embed="rId2"/>
          <a:stretch>
            <a:fillRect/>
          </a:stretch>
        </p:blipFill>
        <p:spPr>
          <a:xfrm>
            <a:off x="6019801" y="2901156"/>
            <a:ext cx="6172199" cy="2028825"/>
          </a:xfrm>
          <a:prstGeom prst="rect">
            <a:avLst/>
          </a:prstGeom>
        </p:spPr>
      </p:pic>
      <p:pic>
        <p:nvPicPr>
          <p:cNvPr id="5" name="Picture 4">
            <a:extLst>
              <a:ext uri="{FF2B5EF4-FFF2-40B4-BE49-F238E27FC236}">
                <a16:creationId xmlns:a16="http://schemas.microsoft.com/office/drawing/2014/main" id="{E5ABF78B-BD5F-30D1-299E-F8614CA10629}"/>
              </a:ext>
            </a:extLst>
          </p:cNvPr>
          <p:cNvPicPr>
            <a:picLocks noChangeAspect="1"/>
          </p:cNvPicPr>
          <p:nvPr/>
        </p:nvPicPr>
        <p:blipFill>
          <a:blip r:embed="rId3"/>
          <a:stretch>
            <a:fillRect/>
          </a:stretch>
        </p:blipFill>
        <p:spPr>
          <a:xfrm>
            <a:off x="200025" y="1648618"/>
            <a:ext cx="5676900" cy="4844257"/>
          </a:xfrm>
          <a:prstGeom prst="rect">
            <a:avLst/>
          </a:prstGeom>
        </p:spPr>
      </p:pic>
    </p:spTree>
    <p:extLst>
      <p:ext uri="{BB962C8B-B14F-4D97-AF65-F5344CB8AC3E}">
        <p14:creationId xmlns:p14="http://schemas.microsoft.com/office/powerpoint/2010/main" val="109937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445B-B797-1DE6-06F9-3D217D609AC5}"/>
              </a:ext>
            </a:extLst>
          </p:cNvPr>
          <p:cNvSpPr>
            <a:spLocks noGrp="1"/>
          </p:cNvSpPr>
          <p:nvPr>
            <p:ph type="title"/>
          </p:nvPr>
        </p:nvSpPr>
        <p:spPr>
          <a:xfrm>
            <a:off x="95251" y="365125"/>
            <a:ext cx="11972924" cy="1325563"/>
          </a:xfrm>
        </p:spPr>
        <p:txBody>
          <a:bodyPr/>
          <a:lstStyle/>
          <a:p>
            <a:pPr algn="ctr"/>
            <a:r>
              <a:rPr lang="en-US" dirty="0">
                <a:latin typeface="Times New Roman" panose="02020603050405020304" pitchFamily="18" charset="0"/>
                <a:cs typeface="Times New Roman" panose="02020603050405020304" pitchFamily="18" charset="0"/>
              </a:rPr>
              <a:t>Relation between Gender, Stress Level and Age</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8BB55100-5C74-ADBC-59ED-95CE88E535C8}"/>
              </a:ext>
            </a:extLst>
          </p:cNvPr>
          <p:cNvPicPr>
            <a:picLocks noGrp="1" noChangeAspect="1"/>
          </p:cNvPicPr>
          <p:nvPr>
            <p:ph idx="1"/>
          </p:nvPr>
        </p:nvPicPr>
        <p:blipFill>
          <a:blip r:embed="rId2"/>
          <a:stretch>
            <a:fillRect/>
          </a:stretch>
        </p:blipFill>
        <p:spPr>
          <a:xfrm>
            <a:off x="322054" y="2016125"/>
            <a:ext cx="3870742" cy="4351338"/>
          </a:xfrm>
          <a:prstGeom prst="rect">
            <a:avLst/>
          </a:prstGeom>
        </p:spPr>
      </p:pic>
      <p:pic>
        <p:nvPicPr>
          <p:cNvPr id="5" name="Picture 4">
            <a:extLst>
              <a:ext uri="{FF2B5EF4-FFF2-40B4-BE49-F238E27FC236}">
                <a16:creationId xmlns:a16="http://schemas.microsoft.com/office/drawing/2014/main" id="{027C38BD-6E58-CE4A-7F50-1A99197AE313}"/>
              </a:ext>
            </a:extLst>
          </p:cNvPr>
          <p:cNvPicPr>
            <a:picLocks noChangeAspect="1"/>
          </p:cNvPicPr>
          <p:nvPr/>
        </p:nvPicPr>
        <p:blipFill>
          <a:blip r:embed="rId3"/>
          <a:stretch>
            <a:fillRect/>
          </a:stretch>
        </p:blipFill>
        <p:spPr>
          <a:xfrm>
            <a:off x="4514850" y="2333625"/>
            <a:ext cx="7677150" cy="3295650"/>
          </a:xfrm>
          <a:prstGeom prst="rect">
            <a:avLst/>
          </a:prstGeom>
        </p:spPr>
      </p:pic>
    </p:spTree>
    <p:extLst>
      <p:ext uri="{BB962C8B-B14F-4D97-AF65-F5344CB8AC3E}">
        <p14:creationId xmlns:p14="http://schemas.microsoft.com/office/powerpoint/2010/main" val="364049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BDEA-863C-2D02-6D5E-52665C5AB11F}"/>
              </a:ext>
            </a:extLst>
          </p:cNvPr>
          <p:cNvSpPr>
            <a:spLocks noGrp="1"/>
          </p:cNvSpPr>
          <p:nvPr>
            <p:ph type="title"/>
          </p:nvPr>
        </p:nvSpPr>
        <p:spPr>
          <a:xfrm>
            <a:off x="133349" y="365125"/>
            <a:ext cx="11953875" cy="1325563"/>
          </a:xfrm>
        </p:spPr>
        <p:txBody>
          <a:bodyPr/>
          <a:lstStyle/>
          <a:p>
            <a:pPr algn="ctr"/>
            <a:r>
              <a:rPr lang="en-US" dirty="0">
                <a:latin typeface="Times New Roman" panose="02020603050405020304" pitchFamily="18" charset="0"/>
                <a:cs typeface="Times New Roman" panose="02020603050405020304" pitchFamily="18" charset="0"/>
              </a:rPr>
              <a:t>Occupation Vs Stress Level</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41A98B1-48A7-9301-82FC-523435C87C37}"/>
              </a:ext>
            </a:extLst>
          </p:cNvPr>
          <p:cNvPicPr>
            <a:picLocks noGrp="1" noChangeAspect="1"/>
          </p:cNvPicPr>
          <p:nvPr>
            <p:ph idx="1"/>
          </p:nvPr>
        </p:nvPicPr>
        <p:blipFill>
          <a:blip r:embed="rId2"/>
          <a:stretch>
            <a:fillRect/>
          </a:stretch>
        </p:blipFill>
        <p:spPr>
          <a:xfrm>
            <a:off x="2589213" y="3192071"/>
            <a:ext cx="8915400" cy="1661308"/>
          </a:xfrm>
          <a:prstGeom prst="rect">
            <a:avLst/>
          </a:prstGeom>
        </p:spPr>
      </p:pic>
      <p:pic>
        <p:nvPicPr>
          <p:cNvPr id="5" name="Picture 4">
            <a:extLst>
              <a:ext uri="{FF2B5EF4-FFF2-40B4-BE49-F238E27FC236}">
                <a16:creationId xmlns:a16="http://schemas.microsoft.com/office/drawing/2014/main" id="{7410467A-5338-9FA9-7726-E0D7218B4486}"/>
              </a:ext>
            </a:extLst>
          </p:cNvPr>
          <p:cNvPicPr>
            <a:picLocks noChangeAspect="1"/>
          </p:cNvPicPr>
          <p:nvPr/>
        </p:nvPicPr>
        <p:blipFill>
          <a:blip r:embed="rId3"/>
          <a:stretch>
            <a:fillRect/>
          </a:stretch>
        </p:blipFill>
        <p:spPr>
          <a:xfrm>
            <a:off x="209550" y="2254251"/>
            <a:ext cx="5886450" cy="3695700"/>
          </a:xfrm>
          <a:prstGeom prst="rect">
            <a:avLst/>
          </a:prstGeom>
        </p:spPr>
      </p:pic>
    </p:spTree>
    <p:extLst>
      <p:ext uri="{BB962C8B-B14F-4D97-AF65-F5344CB8AC3E}">
        <p14:creationId xmlns:p14="http://schemas.microsoft.com/office/powerpoint/2010/main" val="3581653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27FE-414D-856E-4036-33E2A116BF8B}"/>
              </a:ext>
            </a:extLst>
          </p:cNvPr>
          <p:cNvSpPr>
            <a:spLocks noGrp="1"/>
          </p:cNvSpPr>
          <p:nvPr>
            <p:ph type="title"/>
          </p:nvPr>
        </p:nvSpPr>
        <p:spPr>
          <a:xfrm>
            <a:off x="123825" y="365125"/>
            <a:ext cx="11915775" cy="1325563"/>
          </a:xfrm>
        </p:spPr>
        <p:txBody>
          <a:bodyPr/>
          <a:lstStyle/>
          <a:p>
            <a:pPr algn="ctr"/>
            <a:r>
              <a:rPr lang="en-US" dirty="0">
                <a:latin typeface="Times New Roman" panose="02020603050405020304" pitchFamily="18" charset="0"/>
                <a:cs typeface="Times New Roman" panose="02020603050405020304" pitchFamily="18" charset="0"/>
              </a:rPr>
              <a:t>Occupation Vs Gender</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07A0FEBB-4E4E-94A5-B5CD-9D95A0640571}"/>
              </a:ext>
            </a:extLst>
          </p:cNvPr>
          <p:cNvPicPr>
            <a:picLocks noGrp="1" noChangeAspect="1"/>
          </p:cNvPicPr>
          <p:nvPr>
            <p:ph idx="1"/>
          </p:nvPr>
        </p:nvPicPr>
        <p:blipFill>
          <a:blip r:embed="rId2"/>
          <a:stretch>
            <a:fillRect/>
          </a:stretch>
        </p:blipFill>
        <p:spPr>
          <a:xfrm>
            <a:off x="2589213" y="3361233"/>
            <a:ext cx="8915400" cy="1322984"/>
          </a:xfrm>
          <a:prstGeom prst="rect">
            <a:avLst/>
          </a:prstGeom>
        </p:spPr>
      </p:pic>
      <p:pic>
        <p:nvPicPr>
          <p:cNvPr id="5" name="Picture 4">
            <a:extLst>
              <a:ext uri="{FF2B5EF4-FFF2-40B4-BE49-F238E27FC236}">
                <a16:creationId xmlns:a16="http://schemas.microsoft.com/office/drawing/2014/main" id="{C6D49228-3563-4CB5-75AC-8701FA51A51B}"/>
              </a:ext>
            </a:extLst>
          </p:cNvPr>
          <p:cNvPicPr>
            <a:picLocks noChangeAspect="1"/>
          </p:cNvPicPr>
          <p:nvPr/>
        </p:nvPicPr>
        <p:blipFill>
          <a:blip r:embed="rId3"/>
          <a:stretch>
            <a:fillRect/>
          </a:stretch>
        </p:blipFill>
        <p:spPr>
          <a:xfrm>
            <a:off x="276225" y="2311400"/>
            <a:ext cx="6181725" cy="4181475"/>
          </a:xfrm>
          <a:prstGeom prst="rect">
            <a:avLst/>
          </a:prstGeom>
        </p:spPr>
      </p:pic>
    </p:spTree>
    <p:extLst>
      <p:ext uri="{BB962C8B-B14F-4D97-AF65-F5344CB8AC3E}">
        <p14:creationId xmlns:p14="http://schemas.microsoft.com/office/powerpoint/2010/main" val="266173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BB79-E503-CF06-9C29-5CFE1C6914E3}"/>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Occupation, Gender and Stress Level</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678B6E2-5736-E16A-8093-680ACDFFA025}"/>
              </a:ext>
            </a:extLst>
          </p:cNvPr>
          <p:cNvPicPr>
            <a:picLocks noGrp="1" noChangeAspect="1"/>
          </p:cNvPicPr>
          <p:nvPr>
            <p:ph idx="1"/>
          </p:nvPr>
        </p:nvPicPr>
        <p:blipFill>
          <a:blip r:embed="rId2"/>
          <a:stretch>
            <a:fillRect/>
          </a:stretch>
        </p:blipFill>
        <p:spPr>
          <a:xfrm>
            <a:off x="6238875" y="3132941"/>
            <a:ext cx="5953125" cy="1477159"/>
          </a:xfrm>
          <a:prstGeom prst="rect">
            <a:avLst/>
          </a:prstGeom>
        </p:spPr>
      </p:pic>
      <p:pic>
        <p:nvPicPr>
          <p:cNvPr id="5" name="Picture 4">
            <a:extLst>
              <a:ext uri="{FF2B5EF4-FFF2-40B4-BE49-F238E27FC236}">
                <a16:creationId xmlns:a16="http://schemas.microsoft.com/office/drawing/2014/main" id="{E39A0735-DE98-3EEB-D3DF-6C6EE1F1E156}"/>
              </a:ext>
            </a:extLst>
          </p:cNvPr>
          <p:cNvPicPr>
            <a:picLocks noChangeAspect="1"/>
          </p:cNvPicPr>
          <p:nvPr/>
        </p:nvPicPr>
        <p:blipFill>
          <a:blip r:embed="rId3"/>
          <a:stretch>
            <a:fillRect/>
          </a:stretch>
        </p:blipFill>
        <p:spPr>
          <a:xfrm>
            <a:off x="371475" y="1900238"/>
            <a:ext cx="5724525" cy="4376737"/>
          </a:xfrm>
          <a:prstGeom prst="rect">
            <a:avLst/>
          </a:prstGeom>
        </p:spPr>
      </p:pic>
    </p:spTree>
    <p:extLst>
      <p:ext uri="{BB962C8B-B14F-4D97-AF65-F5344CB8AC3E}">
        <p14:creationId xmlns:p14="http://schemas.microsoft.com/office/powerpoint/2010/main" val="1194972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A43C-BC1C-D093-37BD-B7F248F850CC}"/>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Plots by Occupation</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3D889FF-18BF-8C56-F95D-7F62A70B821B}"/>
              </a:ext>
            </a:extLst>
          </p:cNvPr>
          <p:cNvPicPr>
            <a:picLocks noGrp="1" noChangeAspect="1"/>
          </p:cNvPicPr>
          <p:nvPr>
            <p:ph idx="1"/>
          </p:nvPr>
        </p:nvPicPr>
        <p:blipFill>
          <a:blip r:embed="rId2"/>
          <a:stretch>
            <a:fillRect/>
          </a:stretch>
        </p:blipFill>
        <p:spPr>
          <a:xfrm>
            <a:off x="190967" y="2368550"/>
            <a:ext cx="5514508" cy="3708400"/>
          </a:xfrm>
          <a:prstGeom prst="rect">
            <a:avLst/>
          </a:prstGeom>
        </p:spPr>
      </p:pic>
      <p:pic>
        <p:nvPicPr>
          <p:cNvPr id="5" name="Picture 4">
            <a:extLst>
              <a:ext uri="{FF2B5EF4-FFF2-40B4-BE49-F238E27FC236}">
                <a16:creationId xmlns:a16="http://schemas.microsoft.com/office/drawing/2014/main" id="{137DD514-FA10-CD86-9C43-979FE09528E1}"/>
              </a:ext>
            </a:extLst>
          </p:cNvPr>
          <p:cNvPicPr>
            <a:picLocks noChangeAspect="1"/>
          </p:cNvPicPr>
          <p:nvPr/>
        </p:nvPicPr>
        <p:blipFill>
          <a:blip r:embed="rId3"/>
          <a:stretch>
            <a:fillRect/>
          </a:stretch>
        </p:blipFill>
        <p:spPr>
          <a:xfrm>
            <a:off x="5705475" y="3290888"/>
            <a:ext cx="6486525" cy="1325564"/>
          </a:xfrm>
          <a:prstGeom prst="rect">
            <a:avLst/>
          </a:prstGeom>
        </p:spPr>
      </p:pic>
    </p:spTree>
    <p:extLst>
      <p:ext uri="{BB962C8B-B14F-4D97-AF65-F5344CB8AC3E}">
        <p14:creationId xmlns:p14="http://schemas.microsoft.com/office/powerpoint/2010/main" val="157443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1F53-9DA4-E84C-AE3F-7986F3936B2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Stress Level comparison with respect to Age</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CA9FB50-48F5-9647-DF9C-8EF0837DA419}"/>
              </a:ext>
            </a:extLst>
          </p:cNvPr>
          <p:cNvPicPr>
            <a:picLocks noGrp="1" noChangeAspect="1"/>
          </p:cNvPicPr>
          <p:nvPr>
            <p:ph idx="1"/>
          </p:nvPr>
        </p:nvPicPr>
        <p:blipFill>
          <a:blip r:embed="rId2"/>
          <a:stretch>
            <a:fillRect/>
          </a:stretch>
        </p:blipFill>
        <p:spPr>
          <a:xfrm>
            <a:off x="223280" y="2073275"/>
            <a:ext cx="5039840" cy="4351338"/>
          </a:xfrm>
          <a:prstGeom prst="rect">
            <a:avLst/>
          </a:prstGeom>
        </p:spPr>
      </p:pic>
      <p:pic>
        <p:nvPicPr>
          <p:cNvPr id="5" name="Picture 4">
            <a:extLst>
              <a:ext uri="{FF2B5EF4-FFF2-40B4-BE49-F238E27FC236}">
                <a16:creationId xmlns:a16="http://schemas.microsoft.com/office/drawing/2014/main" id="{27EA9983-F752-C625-030F-6605D9997EB5}"/>
              </a:ext>
            </a:extLst>
          </p:cNvPr>
          <p:cNvPicPr>
            <a:picLocks noChangeAspect="1"/>
          </p:cNvPicPr>
          <p:nvPr/>
        </p:nvPicPr>
        <p:blipFill>
          <a:blip r:embed="rId3"/>
          <a:stretch>
            <a:fillRect/>
          </a:stretch>
        </p:blipFill>
        <p:spPr>
          <a:xfrm>
            <a:off x="5491720" y="2162175"/>
            <a:ext cx="6477000" cy="3922035"/>
          </a:xfrm>
          <a:prstGeom prst="rect">
            <a:avLst/>
          </a:prstGeom>
        </p:spPr>
      </p:pic>
    </p:spTree>
    <p:extLst>
      <p:ext uri="{BB962C8B-B14F-4D97-AF65-F5344CB8AC3E}">
        <p14:creationId xmlns:p14="http://schemas.microsoft.com/office/powerpoint/2010/main" val="2422296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3579-CEBE-1B28-759A-3F8086603C8F}"/>
              </a:ext>
            </a:extLst>
          </p:cNvPr>
          <p:cNvSpPr>
            <a:spLocks noGrp="1"/>
          </p:cNvSpPr>
          <p:nvPr>
            <p:ph type="title"/>
          </p:nvPr>
        </p:nvSpPr>
        <p:spPr>
          <a:xfrm>
            <a:off x="1666875" y="624110"/>
            <a:ext cx="9837737" cy="1280890"/>
          </a:xfrm>
        </p:spPr>
        <p:txBody>
          <a:bodyPr/>
          <a:lstStyle/>
          <a:p>
            <a:pPr algn="ctr"/>
            <a:r>
              <a:rPr lang="en-US" dirty="0">
                <a:latin typeface="Times New Roman" panose="02020603050405020304" pitchFamily="18" charset="0"/>
                <a:cs typeface="Times New Roman" panose="02020603050405020304" pitchFamily="18" charset="0"/>
              </a:rPr>
              <a:t>Stress Level for Engineers by Gender</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DD85E77E-4BAC-7725-D28F-6EBD5567BE2A}"/>
              </a:ext>
            </a:extLst>
          </p:cNvPr>
          <p:cNvPicPr>
            <a:picLocks noGrp="1" noChangeAspect="1"/>
          </p:cNvPicPr>
          <p:nvPr>
            <p:ph idx="1"/>
          </p:nvPr>
        </p:nvPicPr>
        <p:blipFill>
          <a:blip r:embed="rId2"/>
          <a:stretch>
            <a:fillRect/>
          </a:stretch>
        </p:blipFill>
        <p:spPr>
          <a:xfrm>
            <a:off x="3644620" y="1504950"/>
            <a:ext cx="4813580" cy="4987925"/>
          </a:xfrm>
          <a:prstGeom prst="rect">
            <a:avLst/>
          </a:prstGeom>
        </p:spPr>
      </p:pic>
    </p:spTree>
    <p:extLst>
      <p:ext uri="{BB962C8B-B14F-4D97-AF65-F5344CB8AC3E}">
        <p14:creationId xmlns:p14="http://schemas.microsoft.com/office/powerpoint/2010/main" val="48524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C42DD-B871-218E-7D12-2CAFD6C77A14}"/>
              </a:ext>
            </a:extLst>
          </p:cNvPr>
          <p:cNvSpPr>
            <a:spLocks noGrp="1"/>
          </p:cNvSpPr>
          <p:nvPr>
            <p:ph type="title"/>
          </p:nvPr>
        </p:nvSpPr>
        <p:spPr>
          <a:xfrm>
            <a:off x="1409701" y="624110"/>
            <a:ext cx="10094912" cy="1280890"/>
          </a:xfrm>
        </p:spPr>
        <p:txBody>
          <a:bodyPr/>
          <a:lstStyle/>
          <a:p>
            <a:pPr algn="ctr"/>
            <a:r>
              <a:rPr lang="en-US" dirty="0">
                <a:latin typeface="Times New Roman" panose="02020603050405020304" pitchFamily="18" charset="0"/>
                <a:cs typeface="Times New Roman" panose="02020603050405020304" pitchFamily="18" charset="0"/>
              </a:rPr>
              <a:t>T-test</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6371D05-64CD-AB10-104E-DF4133F26C3F}"/>
              </a:ext>
            </a:extLst>
          </p:cNvPr>
          <p:cNvPicPr>
            <a:picLocks noGrp="1" noChangeAspect="1"/>
          </p:cNvPicPr>
          <p:nvPr>
            <p:ph idx="1"/>
          </p:nvPr>
        </p:nvPicPr>
        <p:blipFill>
          <a:blip r:embed="rId2"/>
          <a:stretch>
            <a:fillRect/>
          </a:stretch>
        </p:blipFill>
        <p:spPr>
          <a:xfrm>
            <a:off x="1567113" y="1756609"/>
            <a:ext cx="9504357" cy="4796591"/>
          </a:xfrm>
          <a:prstGeom prst="rect">
            <a:avLst/>
          </a:prstGeom>
        </p:spPr>
      </p:pic>
    </p:spTree>
    <p:extLst>
      <p:ext uri="{BB962C8B-B14F-4D97-AF65-F5344CB8AC3E}">
        <p14:creationId xmlns:p14="http://schemas.microsoft.com/office/powerpoint/2010/main" val="241339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94FE-6EA4-5A8F-FE3F-F2709A1AFF4A}"/>
              </a:ext>
            </a:extLst>
          </p:cNvPr>
          <p:cNvSpPr>
            <a:spLocks noGrp="1"/>
          </p:cNvSpPr>
          <p:nvPr>
            <p:ph type="title"/>
          </p:nvPr>
        </p:nvSpPr>
        <p:spPr>
          <a:xfrm>
            <a:off x="1819275" y="624110"/>
            <a:ext cx="9685337" cy="1280890"/>
          </a:xfrm>
        </p:spPr>
        <p:txBody>
          <a:bodyPr/>
          <a:lstStyle/>
          <a:p>
            <a:pPr algn="ctr"/>
            <a:r>
              <a:rPr lang="en-US" dirty="0">
                <a:latin typeface="Times New Roman" panose="02020603050405020304" pitchFamily="18" charset="0"/>
                <a:cs typeface="Times New Roman" panose="02020603050405020304" pitchFamily="18" charset="0"/>
              </a:rPr>
              <a:t>CONTENTS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C76283-ECBF-08EF-B3E9-D654CA85EA47}"/>
              </a:ext>
            </a:extLst>
          </p:cNvPr>
          <p:cNvSpPr>
            <a:spLocks noGrp="1"/>
          </p:cNvSpPr>
          <p:nvPr>
            <p:ph idx="1"/>
          </p:nvPr>
        </p:nvSpPr>
        <p:spPr>
          <a:xfrm>
            <a:off x="1819275" y="2133600"/>
            <a:ext cx="9685337" cy="3777622"/>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Objective</a:t>
            </a:r>
          </a:p>
          <a:p>
            <a:r>
              <a:rPr lang="en-US" sz="2400" dirty="0">
                <a:latin typeface="Times New Roman" panose="02020603050405020304" pitchFamily="18" charset="0"/>
                <a:cs typeface="Times New Roman" panose="02020603050405020304" pitchFamily="18" charset="0"/>
              </a:rPr>
              <a:t>Goals</a:t>
            </a:r>
          </a:p>
          <a:p>
            <a:r>
              <a:rPr lang="en-US" sz="2400" dirty="0">
                <a:latin typeface="Times New Roman" panose="02020603050405020304" pitchFamily="18" charset="0"/>
                <a:cs typeface="Times New Roman" panose="02020603050405020304" pitchFamily="18" charset="0"/>
              </a:rPr>
              <a:t>Dataset</a:t>
            </a:r>
          </a:p>
          <a:p>
            <a:r>
              <a:rPr lang="en-US" sz="2400" dirty="0">
                <a:latin typeface="Times New Roman" panose="02020603050405020304" pitchFamily="18" charset="0"/>
                <a:cs typeface="Times New Roman" panose="02020603050405020304" pitchFamily="18" charset="0"/>
              </a:rPr>
              <a:t>Correlations</a:t>
            </a:r>
          </a:p>
          <a:p>
            <a:r>
              <a:rPr lang="en-US" sz="2400" dirty="0">
                <a:latin typeface="Times New Roman" panose="02020603050405020304" pitchFamily="18" charset="0"/>
                <a:cs typeface="Times New Roman" panose="02020603050405020304" pitchFamily="18" charset="0"/>
              </a:rPr>
              <a:t>Scatter Plots</a:t>
            </a:r>
          </a:p>
          <a:p>
            <a:r>
              <a:rPr lang="en-US" sz="2400" dirty="0">
                <a:latin typeface="Times New Roman" panose="02020603050405020304" pitchFamily="18" charset="0"/>
                <a:cs typeface="Times New Roman" panose="02020603050405020304" pitchFamily="18" charset="0"/>
              </a:rPr>
              <a:t>Advantages/ Disadvantages</a:t>
            </a:r>
          </a:p>
          <a:p>
            <a:r>
              <a:rPr lang="en-US" sz="2400" dirty="0">
                <a:latin typeface="Times New Roman" panose="02020603050405020304" pitchFamily="18" charset="0"/>
                <a:cs typeface="Times New Roman" panose="02020603050405020304" pitchFamily="18" charset="0"/>
              </a:rPr>
              <a:t>Conclusion/ Future Scope</a:t>
            </a:r>
          </a:p>
          <a:p>
            <a:endParaRPr lang="en-US" dirty="0"/>
          </a:p>
          <a:p>
            <a:endParaRPr lang="en-IN" dirty="0"/>
          </a:p>
        </p:txBody>
      </p:sp>
    </p:spTree>
    <p:extLst>
      <p:ext uri="{BB962C8B-B14F-4D97-AF65-F5344CB8AC3E}">
        <p14:creationId xmlns:p14="http://schemas.microsoft.com/office/powerpoint/2010/main" val="3653188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9A7C-81F2-4008-FF53-06EAFFD2A3B5}"/>
              </a:ext>
            </a:extLst>
          </p:cNvPr>
          <p:cNvSpPr>
            <a:spLocks noGrp="1"/>
          </p:cNvSpPr>
          <p:nvPr>
            <p:ph type="title"/>
          </p:nvPr>
        </p:nvSpPr>
        <p:spPr>
          <a:xfrm>
            <a:off x="1495425" y="624110"/>
            <a:ext cx="10009187" cy="1280890"/>
          </a:xfrm>
        </p:spPr>
        <p:txBody>
          <a:bodyPr/>
          <a:lstStyle/>
          <a:p>
            <a:pPr algn="ctr"/>
            <a:r>
              <a:rPr lang="en-US" dirty="0">
                <a:latin typeface="Times New Roman" panose="02020603050405020304" pitchFamily="18" charset="0"/>
                <a:cs typeface="Times New Roman" panose="02020603050405020304" pitchFamily="18" charset="0"/>
              </a:rPr>
              <a:t>T-test Output</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FDB9891-FEA4-63BD-FA6C-4BEB71AE0657}"/>
              </a:ext>
            </a:extLst>
          </p:cNvPr>
          <p:cNvPicPr>
            <a:picLocks noGrp="1" noChangeAspect="1"/>
          </p:cNvPicPr>
          <p:nvPr>
            <p:ph idx="1"/>
          </p:nvPr>
        </p:nvPicPr>
        <p:blipFill>
          <a:blip r:embed="rId2"/>
          <a:stretch>
            <a:fillRect/>
          </a:stretch>
        </p:blipFill>
        <p:spPr>
          <a:xfrm>
            <a:off x="1767840" y="1905000"/>
            <a:ext cx="9306026" cy="4770120"/>
          </a:xfrm>
          <a:prstGeom prst="rect">
            <a:avLst/>
          </a:prstGeom>
        </p:spPr>
      </p:pic>
    </p:spTree>
    <p:extLst>
      <p:ext uri="{BB962C8B-B14F-4D97-AF65-F5344CB8AC3E}">
        <p14:creationId xmlns:p14="http://schemas.microsoft.com/office/powerpoint/2010/main" val="156453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4981-9A05-4B47-4204-ABABBFA1728D}"/>
              </a:ext>
            </a:extLst>
          </p:cNvPr>
          <p:cNvSpPr>
            <a:spLocks noGrp="1"/>
          </p:cNvSpPr>
          <p:nvPr>
            <p:ph type="title"/>
          </p:nvPr>
        </p:nvSpPr>
        <p:spPr>
          <a:xfrm>
            <a:off x="1571625" y="624110"/>
            <a:ext cx="9932987" cy="1280890"/>
          </a:xfrm>
        </p:spPr>
        <p:txBody>
          <a:bodyPr/>
          <a:lstStyle/>
          <a:p>
            <a:pPr algn="ctr"/>
            <a:r>
              <a:rPr lang="en-US" dirty="0">
                <a:latin typeface="Times New Roman" panose="02020603050405020304" pitchFamily="18" charset="0"/>
                <a:cs typeface="Times New Roman" panose="02020603050405020304" pitchFamily="18" charset="0"/>
              </a:rPr>
              <a:t>Stress Levels for Males</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028A30E-86B7-46F0-106F-5C383856088C}"/>
              </a:ext>
            </a:extLst>
          </p:cNvPr>
          <p:cNvPicPr>
            <a:picLocks noGrp="1" noChangeAspect="1"/>
          </p:cNvPicPr>
          <p:nvPr>
            <p:ph idx="1"/>
          </p:nvPr>
        </p:nvPicPr>
        <p:blipFill>
          <a:blip r:embed="rId2"/>
          <a:stretch>
            <a:fillRect/>
          </a:stretch>
        </p:blipFill>
        <p:spPr>
          <a:xfrm>
            <a:off x="222785" y="2387600"/>
            <a:ext cx="5244566" cy="3717925"/>
          </a:xfrm>
          <a:prstGeom prst="rect">
            <a:avLst/>
          </a:prstGeom>
        </p:spPr>
      </p:pic>
      <p:pic>
        <p:nvPicPr>
          <p:cNvPr id="5" name="Picture 4">
            <a:extLst>
              <a:ext uri="{FF2B5EF4-FFF2-40B4-BE49-F238E27FC236}">
                <a16:creationId xmlns:a16="http://schemas.microsoft.com/office/drawing/2014/main" id="{81ABC2D9-CF7D-1E67-ADD7-5E7B22A30E8E}"/>
              </a:ext>
            </a:extLst>
          </p:cNvPr>
          <p:cNvPicPr>
            <a:picLocks noChangeAspect="1"/>
          </p:cNvPicPr>
          <p:nvPr/>
        </p:nvPicPr>
        <p:blipFill>
          <a:blip r:embed="rId3"/>
          <a:stretch>
            <a:fillRect/>
          </a:stretch>
        </p:blipFill>
        <p:spPr>
          <a:xfrm>
            <a:off x="5467351" y="2387600"/>
            <a:ext cx="6700836" cy="3717925"/>
          </a:xfrm>
          <a:prstGeom prst="rect">
            <a:avLst/>
          </a:prstGeom>
        </p:spPr>
      </p:pic>
    </p:spTree>
    <p:extLst>
      <p:ext uri="{BB962C8B-B14F-4D97-AF65-F5344CB8AC3E}">
        <p14:creationId xmlns:p14="http://schemas.microsoft.com/office/powerpoint/2010/main" val="2735339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D4C2-53D0-C896-AD28-2335FD63C109}"/>
              </a:ext>
            </a:extLst>
          </p:cNvPr>
          <p:cNvSpPr>
            <a:spLocks noGrp="1"/>
          </p:cNvSpPr>
          <p:nvPr>
            <p:ph type="title"/>
          </p:nvPr>
        </p:nvSpPr>
        <p:spPr>
          <a:xfrm>
            <a:off x="1543051" y="624110"/>
            <a:ext cx="9961562" cy="1280890"/>
          </a:xfrm>
        </p:spPr>
        <p:txBody>
          <a:bodyPr/>
          <a:lstStyle/>
          <a:p>
            <a:pPr algn="ctr"/>
            <a:r>
              <a:rPr lang="en-US" dirty="0">
                <a:latin typeface="Times New Roman" panose="02020603050405020304" pitchFamily="18" charset="0"/>
                <a:cs typeface="Times New Roman" panose="02020603050405020304" pitchFamily="18" charset="0"/>
              </a:rPr>
              <a:t>Actual Vs Predicted Daily Steps</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7C72666-BD8B-0407-F5EA-8DEA74B2D5B8}"/>
              </a:ext>
            </a:extLst>
          </p:cNvPr>
          <p:cNvPicPr>
            <a:picLocks noGrp="1" noChangeAspect="1"/>
          </p:cNvPicPr>
          <p:nvPr>
            <p:ph idx="1"/>
          </p:nvPr>
        </p:nvPicPr>
        <p:blipFill>
          <a:blip r:embed="rId2"/>
          <a:stretch>
            <a:fillRect/>
          </a:stretch>
        </p:blipFill>
        <p:spPr>
          <a:xfrm>
            <a:off x="146584" y="2397124"/>
            <a:ext cx="5187416" cy="3736975"/>
          </a:xfrm>
          <a:prstGeom prst="rect">
            <a:avLst/>
          </a:prstGeom>
        </p:spPr>
      </p:pic>
      <p:pic>
        <p:nvPicPr>
          <p:cNvPr id="5" name="Picture 4">
            <a:extLst>
              <a:ext uri="{FF2B5EF4-FFF2-40B4-BE49-F238E27FC236}">
                <a16:creationId xmlns:a16="http://schemas.microsoft.com/office/drawing/2014/main" id="{F49642FC-1FA7-AF1F-CE50-7C06323E88CE}"/>
              </a:ext>
            </a:extLst>
          </p:cNvPr>
          <p:cNvPicPr>
            <a:picLocks noChangeAspect="1"/>
          </p:cNvPicPr>
          <p:nvPr/>
        </p:nvPicPr>
        <p:blipFill>
          <a:blip r:embed="rId3"/>
          <a:stretch>
            <a:fillRect/>
          </a:stretch>
        </p:blipFill>
        <p:spPr>
          <a:xfrm>
            <a:off x="5424488" y="2820192"/>
            <a:ext cx="6767512" cy="2890838"/>
          </a:xfrm>
          <a:prstGeom prst="rect">
            <a:avLst/>
          </a:prstGeom>
        </p:spPr>
      </p:pic>
    </p:spTree>
    <p:extLst>
      <p:ext uri="{BB962C8B-B14F-4D97-AF65-F5344CB8AC3E}">
        <p14:creationId xmlns:p14="http://schemas.microsoft.com/office/powerpoint/2010/main" val="2101350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71CB-ECD0-F3BC-5C86-C3D23901FB53}"/>
              </a:ext>
            </a:extLst>
          </p:cNvPr>
          <p:cNvSpPr>
            <a:spLocks noGrp="1"/>
          </p:cNvSpPr>
          <p:nvPr>
            <p:ph type="title"/>
          </p:nvPr>
        </p:nvSpPr>
        <p:spPr>
          <a:xfrm>
            <a:off x="1809751" y="624110"/>
            <a:ext cx="9694862" cy="1280890"/>
          </a:xfrm>
        </p:spPr>
        <p:txBody>
          <a:bodyPr/>
          <a:lstStyle/>
          <a:p>
            <a:pPr algn="ctr"/>
            <a:r>
              <a:rPr lang="en-US" dirty="0">
                <a:latin typeface="Times New Roman" panose="02020603050405020304" pitchFamily="18" charset="0"/>
                <a:cs typeface="Times New Roman" panose="02020603050405020304" pitchFamily="18" charset="0"/>
              </a:rPr>
              <a:t>Actual Vs Predicted Heart Rate</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93F1C21B-13B6-3CF9-3C85-BE87D6AF23FD}"/>
              </a:ext>
            </a:extLst>
          </p:cNvPr>
          <p:cNvPicPr>
            <a:picLocks noGrp="1" noChangeAspect="1"/>
          </p:cNvPicPr>
          <p:nvPr>
            <p:ph idx="1"/>
          </p:nvPr>
        </p:nvPicPr>
        <p:blipFill>
          <a:blip r:embed="rId2"/>
          <a:stretch>
            <a:fillRect/>
          </a:stretch>
        </p:blipFill>
        <p:spPr>
          <a:xfrm>
            <a:off x="165634" y="2073275"/>
            <a:ext cx="5720816" cy="3832225"/>
          </a:xfrm>
          <a:prstGeom prst="rect">
            <a:avLst/>
          </a:prstGeom>
        </p:spPr>
      </p:pic>
      <p:pic>
        <p:nvPicPr>
          <p:cNvPr id="5" name="Picture 4">
            <a:extLst>
              <a:ext uri="{FF2B5EF4-FFF2-40B4-BE49-F238E27FC236}">
                <a16:creationId xmlns:a16="http://schemas.microsoft.com/office/drawing/2014/main" id="{71754E3C-E968-53AF-6C49-B1C63778BA38}"/>
              </a:ext>
            </a:extLst>
          </p:cNvPr>
          <p:cNvPicPr>
            <a:picLocks noChangeAspect="1"/>
          </p:cNvPicPr>
          <p:nvPr/>
        </p:nvPicPr>
        <p:blipFill>
          <a:blip r:embed="rId3"/>
          <a:stretch>
            <a:fillRect/>
          </a:stretch>
        </p:blipFill>
        <p:spPr>
          <a:xfrm>
            <a:off x="5705475" y="2738438"/>
            <a:ext cx="6486525" cy="2357438"/>
          </a:xfrm>
          <a:prstGeom prst="rect">
            <a:avLst/>
          </a:prstGeom>
        </p:spPr>
      </p:pic>
    </p:spTree>
    <p:extLst>
      <p:ext uri="{BB962C8B-B14F-4D97-AF65-F5344CB8AC3E}">
        <p14:creationId xmlns:p14="http://schemas.microsoft.com/office/powerpoint/2010/main" val="2136993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919CD7-F1C8-B9F0-6F56-E22CE83ABE5D}"/>
              </a:ext>
            </a:extLst>
          </p:cNvPr>
          <p:cNvSpPr>
            <a:spLocks noGrp="1"/>
          </p:cNvSpPr>
          <p:nvPr>
            <p:ph idx="1"/>
          </p:nvPr>
        </p:nvSpPr>
        <p:spPr>
          <a:xfrm>
            <a:off x="638174" y="828674"/>
            <a:ext cx="9934575" cy="4919663"/>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Advantages</a:t>
            </a:r>
          </a:p>
          <a:p>
            <a:r>
              <a:rPr lang="en-IN" sz="2400" dirty="0">
                <a:latin typeface="Times New Roman" panose="02020603050405020304" pitchFamily="18" charset="0"/>
                <a:cs typeface="Times New Roman" panose="02020603050405020304" pitchFamily="18" charset="0"/>
              </a:rPr>
              <a:t>Early Intervention</a:t>
            </a:r>
          </a:p>
          <a:p>
            <a:r>
              <a:rPr lang="en-IN" sz="2400" dirty="0">
                <a:latin typeface="Times New Roman" panose="02020603050405020304" pitchFamily="18" charset="0"/>
                <a:cs typeface="Times New Roman" panose="02020603050405020304" pitchFamily="18" charset="0"/>
              </a:rPr>
              <a:t>Identifying Risk Factors</a:t>
            </a:r>
          </a:p>
          <a:p>
            <a:r>
              <a:rPr lang="en-IN" sz="2400" dirty="0">
                <a:latin typeface="Times New Roman" panose="02020603050405020304" pitchFamily="18" charset="0"/>
                <a:cs typeface="Times New Roman" panose="02020603050405020304" pitchFamily="18" charset="0"/>
              </a:rPr>
              <a:t>Resource Allocation</a:t>
            </a:r>
          </a:p>
          <a:p>
            <a:endParaRPr lang="en-IN" sz="24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Limitation</a:t>
            </a:r>
          </a:p>
          <a:p>
            <a:r>
              <a:rPr lang="en-IN" sz="2400" dirty="0">
                <a:latin typeface="Times New Roman" panose="02020603050405020304" pitchFamily="18" charset="0"/>
                <a:cs typeface="Times New Roman" panose="02020603050405020304" pitchFamily="18" charset="0"/>
              </a:rPr>
              <a:t>Limited predictive power</a:t>
            </a:r>
          </a:p>
          <a:p>
            <a:r>
              <a:rPr lang="en-IN" sz="2400" dirty="0">
                <a:latin typeface="Times New Roman" panose="02020603050405020304" pitchFamily="18" charset="0"/>
                <a:cs typeface="Times New Roman" panose="02020603050405020304" pitchFamily="18" charset="0"/>
              </a:rPr>
              <a:t>Violation of assumptions</a:t>
            </a:r>
          </a:p>
          <a:p>
            <a:r>
              <a:rPr lang="en-IN" sz="2400" dirty="0">
                <a:latin typeface="Times New Roman" panose="02020603050405020304" pitchFamily="18" charset="0"/>
                <a:cs typeface="Times New Roman" panose="02020603050405020304" pitchFamily="18" charset="0"/>
              </a:rPr>
              <a:t>Lack of Dynamic understanding</a:t>
            </a:r>
          </a:p>
        </p:txBody>
      </p:sp>
      <p:pic>
        <p:nvPicPr>
          <p:cNvPr id="6146" name="Picture 2" descr="Limit of a function png images | PNGWing">
            <a:extLst>
              <a:ext uri="{FF2B5EF4-FFF2-40B4-BE49-F238E27FC236}">
                <a16:creationId xmlns:a16="http://schemas.microsoft.com/office/drawing/2014/main" id="{70D6F91C-8177-C8FF-1494-2C4C2C0E9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67125"/>
            <a:ext cx="3429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6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4B6A4-652E-7872-BA9A-73CD048E398A}"/>
              </a:ext>
            </a:extLst>
          </p:cNvPr>
          <p:cNvSpPr>
            <a:spLocks noGrp="1"/>
          </p:cNvSpPr>
          <p:nvPr>
            <p:ph type="title"/>
          </p:nvPr>
        </p:nvSpPr>
        <p:spPr>
          <a:xfrm>
            <a:off x="1609725" y="624110"/>
            <a:ext cx="9894887" cy="1280890"/>
          </a:xfrm>
        </p:spPr>
        <p:txBody>
          <a:bodyPr/>
          <a:lstStyle/>
          <a:p>
            <a:pPr algn="ctr"/>
            <a:r>
              <a:rPr lang="en-US" dirty="0">
                <a:latin typeface="Times New Roman" panose="02020603050405020304" pitchFamily="18" charset="0"/>
                <a:cs typeface="Times New Roman" panose="02020603050405020304" pitchFamily="18" charset="0"/>
              </a:rPr>
              <a:t>CONCLUSION / FUTURE SCOPE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A275CCF-5674-A55B-A8B9-CBF1B0E824C5}"/>
              </a:ext>
            </a:extLst>
          </p:cNvPr>
          <p:cNvSpPr>
            <a:spLocks noGrp="1"/>
          </p:cNvSpPr>
          <p:nvPr>
            <p:ph idx="1"/>
          </p:nvPr>
        </p:nvSpPr>
        <p:spPr>
          <a:xfrm>
            <a:off x="1609725" y="2133600"/>
            <a:ext cx="9894887" cy="3777622"/>
          </a:xfrm>
        </p:spPr>
        <p:txBody>
          <a:bodyPr>
            <a:normAutofit/>
          </a:bodyPr>
          <a:lstStyle/>
          <a:p>
            <a:pPr algn="just"/>
            <a:r>
              <a:rPr lang="en-US" sz="2400" dirty="0">
                <a:latin typeface="Times New Roman" panose="02020603050405020304" pitchFamily="18" charset="0"/>
                <a:cs typeface="Times New Roman" panose="02020603050405020304" pitchFamily="18" charset="0"/>
              </a:rPr>
              <a:t>This model of analyzing and predicting the sleep quality heartrate of the persons could help in detecting the diseases at early stage.</a:t>
            </a:r>
          </a:p>
          <a:p>
            <a:pPr algn="just"/>
            <a:r>
              <a:rPr lang="en-US" sz="2400" dirty="0">
                <a:latin typeface="Times New Roman" panose="02020603050405020304" pitchFamily="18" charset="0"/>
                <a:cs typeface="Times New Roman" panose="02020603050405020304" pitchFamily="18" charset="0"/>
              </a:rPr>
              <a:t>As the professional institutions have the data of their employees if the institutions opt-in this model and provide the real time feed to this program, we can obtain the results very accurately and help to prevent the major cause which are affected due to sleep , stress level.</a:t>
            </a:r>
          </a:p>
          <a:p>
            <a:pPr algn="just"/>
            <a:r>
              <a:rPr lang="en-US" sz="2400" dirty="0">
                <a:latin typeface="Times New Roman" panose="02020603050405020304" pitchFamily="18" charset="0"/>
                <a:cs typeface="Times New Roman" panose="02020603050405020304" pitchFamily="18" charset="0"/>
              </a:rPr>
              <a:t>This program can be a game changing if opted by the Companies to look up for their employee's health, and it can be made more robust and effective by applying machine learning and qualitative data analysis techniques.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2949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Listen to HEART ATTACK by POISON. in “Sacraments Of Evil” playlist online  for free on SoundCloud">
            <a:extLst>
              <a:ext uri="{FF2B5EF4-FFF2-40B4-BE49-F238E27FC236}">
                <a16:creationId xmlns:a16="http://schemas.microsoft.com/office/drawing/2014/main" id="{419E3B6F-3811-F26E-C2E7-6B76A26E87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59" r="-1" b="-1"/>
          <a:stretch/>
        </p:blipFill>
        <p:spPr bwMode="auto">
          <a:xfrm>
            <a:off x="1" y="10"/>
            <a:ext cx="757444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9951AD0-B2F5-295D-02DC-59E9CA593763}"/>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latin typeface="Times New Roman" panose="02020603050405020304" pitchFamily="18" charset="0"/>
                <a:cs typeface="Times New Roman" panose="02020603050405020304" pitchFamily="18" charset="0"/>
              </a:rPr>
              <a:t>INTRODUCTION</a:t>
            </a:r>
            <a:endParaRPr lang="en-IN" sz="3200">
              <a:solidFill>
                <a:srgbClr val="FE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425248-2C62-2484-933D-58C8DE93047D}"/>
              </a:ext>
            </a:extLst>
          </p:cNvPr>
          <p:cNvSpPr>
            <a:spLocks noGrp="1"/>
          </p:cNvSpPr>
          <p:nvPr>
            <p:ph idx="1"/>
          </p:nvPr>
        </p:nvSpPr>
        <p:spPr>
          <a:xfrm>
            <a:off x="7860770" y="2017668"/>
            <a:ext cx="3750205" cy="3857816"/>
          </a:xfrm>
        </p:spPr>
        <p:txBody>
          <a:bodyPr>
            <a:normAutofit/>
          </a:bodyPr>
          <a:lstStyle/>
          <a:p>
            <a:r>
              <a:rPr lang="en-IN">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In today’s world most of the people are affected by heart attacks. </a:t>
            </a:r>
          </a:p>
          <a:p>
            <a:r>
              <a:rPr lang="en-IN">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To overcome this issue, we can predict it earlier by using Linear regression models by </a:t>
            </a:r>
            <a:r>
              <a:rPr lang="en-IN">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describing the relationship between a dependent variable </a:t>
            </a:r>
            <a:r>
              <a:rPr lang="en-IN">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Y</a:t>
            </a:r>
            <a:r>
              <a:rPr lang="en-IN">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and one or more independent variables X. </a:t>
            </a:r>
            <a:endParaRPr lang="en-US">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6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2052" name="Picture 4" descr="Aim PNG transparent image download, size: 400x400px">
            <a:extLst>
              <a:ext uri="{FF2B5EF4-FFF2-40B4-BE49-F238E27FC236}">
                <a16:creationId xmlns:a16="http://schemas.microsoft.com/office/drawing/2014/main" id="{624891EA-730A-F226-AAAB-F0F081D8E7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53" r="-1" b="6957"/>
          <a:stretch/>
        </p:blipFill>
        <p:spPr bwMode="auto">
          <a:xfrm>
            <a:off x="4485557" y="10"/>
            <a:ext cx="7706443"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7" name="Freeform: Shape 2056">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62EF6615-957A-9A82-3366-9A1AA7F7EAEE}"/>
              </a:ext>
            </a:extLst>
          </p:cNvPr>
          <p:cNvSpPr>
            <a:spLocks noGrp="1"/>
          </p:cNvSpPr>
          <p:nvPr>
            <p:ph type="title"/>
          </p:nvPr>
        </p:nvSpPr>
        <p:spPr>
          <a:xfrm>
            <a:off x="535525" y="624110"/>
            <a:ext cx="4623955" cy="1280890"/>
          </a:xfrm>
        </p:spPr>
        <p:txBody>
          <a:bodyPr>
            <a:normAutofit/>
          </a:bodyPr>
          <a:lstStyle/>
          <a:p>
            <a:r>
              <a:rPr lang="en-US" dirty="0">
                <a:latin typeface="Times New Roman" panose="02020603050405020304" pitchFamily="18" charset="0"/>
                <a:cs typeface="Times New Roman" panose="02020603050405020304" pitchFamily="18" charset="0"/>
              </a:rPr>
              <a:t>OBJECTIVE</a:t>
            </a:r>
            <a:endParaRPr lang="en-IN">
              <a:latin typeface="Times New Roman" panose="02020603050405020304" pitchFamily="18" charset="0"/>
              <a:cs typeface="Times New Roman" panose="02020603050405020304" pitchFamily="18" charset="0"/>
            </a:endParaRPr>
          </a:p>
        </p:txBody>
      </p:sp>
      <p:sp>
        <p:nvSpPr>
          <p:cNvPr id="2059" name="Rectangle 2058">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95200F-3F4B-E24E-FE99-3B2E7810A908}"/>
              </a:ext>
            </a:extLst>
          </p:cNvPr>
          <p:cNvSpPr>
            <a:spLocks noGrp="1"/>
          </p:cNvSpPr>
          <p:nvPr>
            <p:ph idx="1"/>
          </p:nvPr>
        </p:nvSpPr>
        <p:spPr>
          <a:xfrm>
            <a:off x="531812" y="2133600"/>
            <a:ext cx="4625882" cy="3777622"/>
          </a:xfrm>
        </p:spPr>
        <p:txBody>
          <a:bodyPr>
            <a:normAutofit/>
          </a:bodyPr>
          <a:lstStyle/>
          <a:p>
            <a:r>
              <a:rPr lang="en-US">
                <a:latin typeface="Times New Roman" panose="02020603050405020304" pitchFamily="18" charset="0"/>
                <a:cs typeface="Times New Roman" panose="02020603050405020304" pitchFamily="18" charset="0"/>
              </a:rPr>
              <a:t>Sleep and health dataset is typically gathered to study the relationship between sleep patterns, sleep quality, and various aspects of physical and mental health.</a:t>
            </a:r>
          </a:p>
          <a:p>
            <a:r>
              <a:rPr lang="en-US">
                <a:latin typeface="Times New Roman" panose="02020603050405020304" pitchFamily="18" charset="0"/>
                <a:cs typeface="Times New Roman" panose="02020603050405020304" pitchFamily="18" charset="0"/>
              </a:rPr>
              <a:t>This project is used to gain insights into sleep-related issues, develop evidence-based interventions, and ultimately promote better sleep and overall health in the population. </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150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descr="Aim PNG transparent image download, size: 400x400px">
            <a:extLst>
              <a:ext uri="{FF2B5EF4-FFF2-40B4-BE49-F238E27FC236}">
                <a16:creationId xmlns:a16="http://schemas.microsoft.com/office/drawing/2014/main" id="{0A5B8707-6F9E-CE94-59CA-00860DE3A6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53" r="-1" b="6957"/>
          <a:stretch/>
        </p:blipFill>
        <p:spPr bwMode="auto">
          <a:xfrm>
            <a:off x="4485557" y="10"/>
            <a:ext cx="7706443"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6" name="Freeform: Shape 15">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41F12E5F-31A3-6580-65ED-E6C2FEC0B848}"/>
              </a:ext>
            </a:extLst>
          </p:cNvPr>
          <p:cNvSpPr>
            <a:spLocks noGrp="1"/>
          </p:cNvSpPr>
          <p:nvPr>
            <p:ph type="title"/>
          </p:nvPr>
        </p:nvSpPr>
        <p:spPr>
          <a:xfrm>
            <a:off x="535525" y="624110"/>
            <a:ext cx="4623955" cy="1280890"/>
          </a:xfrm>
        </p:spPr>
        <p:txBody>
          <a:bodyPr>
            <a:normAutofit/>
          </a:bodyPr>
          <a:lstStyle/>
          <a:p>
            <a:r>
              <a:rPr lang="en-US">
                <a:latin typeface="Times New Roman" panose="02020603050405020304" pitchFamily="18" charset="0"/>
                <a:cs typeface="Times New Roman" panose="02020603050405020304" pitchFamily="18" charset="0"/>
              </a:rPr>
              <a:t>GOALS</a:t>
            </a:r>
            <a:endParaRPr lang="en-IN">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176FA3-BBB8-4DBD-7301-26CDA0E86E02}"/>
              </a:ext>
            </a:extLst>
          </p:cNvPr>
          <p:cNvSpPr>
            <a:spLocks noGrp="1"/>
          </p:cNvSpPr>
          <p:nvPr>
            <p:ph idx="1"/>
          </p:nvPr>
        </p:nvSpPr>
        <p:spPr>
          <a:xfrm>
            <a:off x="531812" y="2133600"/>
            <a:ext cx="4625882" cy="3777622"/>
          </a:xfrm>
        </p:spPr>
        <p:txBody>
          <a:bodyPr>
            <a:normAutofit/>
          </a:bodyPr>
          <a:lstStyle/>
          <a:p>
            <a:r>
              <a:rPr lang="en-US" dirty="0">
                <a:latin typeface="Times New Roman" panose="02020603050405020304" pitchFamily="18" charset="0"/>
                <a:cs typeface="Times New Roman" panose="02020603050405020304" pitchFamily="18" charset="0"/>
              </a:rPr>
              <a:t>To  anticipate the heart disease at its earliest.</a:t>
            </a:r>
          </a:p>
          <a:p>
            <a:r>
              <a:rPr lang="en-US" dirty="0">
                <a:latin typeface="Times New Roman" panose="02020603050405020304" pitchFamily="18" charset="0"/>
                <a:cs typeface="Times New Roman" panose="02020603050405020304" pitchFamily="18" charset="0"/>
              </a:rPr>
              <a:t>To </a:t>
            </a:r>
            <a:r>
              <a:rPr lang="en-US" dirty="0" err="1">
                <a:latin typeface="Times New Roman" panose="02020603050405020304" pitchFamily="18" charset="0"/>
                <a:cs typeface="Times New Roman" panose="02020603050405020304" pitchFamily="18" charset="0"/>
              </a:rPr>
              <a:t>analyse</a:t>
            </a:r>
            <a:r>
              <a:rPr lang="en-US" dirty="0">
                <a:latin typeface="Times New Roman" panose="02020603050405020304" pitchFamily="18" charset="0"/>
                <a:cs typeface="Times New Roman" panose="02020603050405020304" pitchFamily="18" charset="0"/>
              </a:rPr>
              <a:t> the data and fine which model suits better</a:t>
            </a:r>
          </a:p>
          <a:p>
            <a:r>
              <a:rPr lang="en-US" dirty="0">
                <a:latin typeface="Times New Roman" panose="02020603050405020304" pitchFamily="18" charset="0"/>
                <a:cs typeface="Times New Roman" panose="02020603050405020304" pitchFamily="18" charset="0"/>
              </a:rPr>
              <a:t>To find the predictive models of the dataset and also the relation between them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554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3078" name="Picture 6" descr="Download HD Data Analytics Image - Big Data Analytics Png Transparent PNG  Image - NicePNG.com">
            <a:extLst>
              <a:ext uri="{FF2B5EF4-FFF2-40B4-BE49-F238E27FC236}">
                <a16:creationId xmlns:a16="http://schemas.microsoft.com/office/drawing/2014/main" id="{857402A7-5790-A291-0A2A-D838FB9FA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57" r="16863" b="1"/>
          <a:stretch/>
        </p:blipFill>
        <p:spPr bwMode="auto">
          <a:xfrm>
            <a:off x="4485557" y="10"/>
            <a:ext cx="7706443"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120" name="Freeform: Shape 3085">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F01BF15B-0451-7F5F-A1F5-ECBACCD4FF3B}"/>
              </a:ext>
            </a:extLst>
          </p:cNvPr>
          <p:cNvSpPr>
            <a:spLocks noGrp="1"/>
          </p:cNvSpPr>
          <p:nvPr>
            <p:ph type="title"/>
          </p:nvPr>
        </p:nvSpPr>
        <p:spPr>
          <a:xfrm>
            <a:off x="535525" y="624110"/>
            <a:ext cx="4623955" cy="1280890"/>
          </a:xfrm>
        </p:spPr>
        <p:txBody>
          <a:bodyPr>
            <a:normAutofit/>
          </a:bodyPr>
          <a:lstStyle/>
          <a:p>
            <a:r>
              <a:rPr lang="en-US">
                <a:latin typeface="Times New Roman" panose="02020603050405020304" pitchFamily="18" charset="0"/>
                <a:cs typeface="Times New Roman" panose="02020603050405020304" pitchFamily="18" charset="0"/>
              </a:rPr>
              <a:t>DATASET</a:t>
            </a:r>
            <a:endParaRPr lang="en-IN">
              <a:latin typeface="Times New Roman" panose="02020603050405020304" pitchFamily="18" charset="0"/>
              <a:cs typeface="Times New Roman" panose="02020603050405020304" pitchFamily="18" charset="0"/>
            </a:endParaRPr>
          </a:p>
        </p:txBody>
      </p:sp>
      <p:sp>
        <p:nvSpPr>
          <p:cNvPr id="3121" name="Rectangle 3087">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2E5FA16-97FD-B62F-5226-DEF826ACF497}"/>
              </a:ext>
            </a:extLst>
          </p:cNvPr>
          <p:cNvSpPr>
            <a:spLocks noGrp="1"/>
          </p:cNvSpPr>
          <p:nvPr>
            <p:ph idx="1"/>
          </p:nvPr>
        </p:nvSpPr>
        <p:spPr>
          <a:xfrm>
            <a:off x="512761" y="1905000"/>
            <a:ext cx="6621463" cy="4006222"/>
          </a:xfrm>
        </p:spPr>
        <p:txBody>
          <a:bodyPr>
            <a:normAutofit/>
          </a:bodyPr>
          <a:lstStyle/>
          <a:p>
            <a:pPr>
              <a:lnSpc>
                <a:spcPct val="90000"/>
              </a:lnSpc>
            </a:pPr>
            <a:r>
              <a:rPr lang="en-US" sz="1600" b="1" dirty="0">
                <a:latin typeface="Times New Roman" panose="02020603050405020304" pitchFamily="18" charset="0"/>
                <a:cs typeface="Times New Roman" panose="02020603050405020304" pitchFamily="18" charset="0"/>
              </a:rPr>
              <a:t>Sleep health and lifestyle dataset consists of 374 rows and 13 variables.</a:t>
            </a:r>
          </a:p>
          <a:p>
            <a:pPr>
              <a:lnSpc>
                <a:spcPct val="90000"/>
              </a:lnSpc>
            </a:pPr>
            <a:r>
              <a:rPr lang="en-US" sz="1600" b="1" dirty="0">
                <a:latin typeface="Times New Roman" panose="02020603050405020304" pitchFamily="18" charset="0"/>
                <a:cs typeface="Times New Roman" panose="02020603050405020304" pitchFamily="18" charset="0"/>
              </a:rPr>
              <a:t>The variables are</a:t>
            </a:r>
          </a:p>
          <a:p>
            <a:pPr marL="457200" indent="-457200">
              <a:lnSpc>
                <a:spcPct val="90000"/>
              </a:lnSpc>
              <a:buFont typeface="+mj-lt"/>
              <a:buAutoNum type="arabicPeriod"/>
            </a:pPr>
            <a:r>
              <a:rPr lang="en-US" sz="1600" b="1" dirty="0">
                <a:latin typeface="Times New Roman" panose="02020603050405020304" pitchFamily="18" charset="0"/>
                <a:cs typeface="Times New Roman" panose="02020603050405020304" pitchFamily="18" charset="0"/>
              </a:rPr>
              <a:t>Person ID                                                               8.  Stress Level     </a:t>
            </a:r>
          </a:p>
          <a:p>
            <a:pPr marL="457200" indent="-457200">
              <a:lnSpc>
                <a:spcPct val="90000"/>
              </a:lnSpc>
              <a:buFont typeface="+mj-lt"/>
              <a:buAutoNum type="arabicPeriod"/>
            </a:pPr>
            <a:r>
              <a:rPr lang="en-US" sz="1600" b="1" dirty="0">
                <a:latin typeface="Times New Roman" panose="02020603050405020304" pitchFamily="18" charset="0"/>
                <a:cs typeface="Times New Roman" panose="02020603050405020304" pitchFamily="18" charset="0"/>
              </a:rPr>
              <a:t>Gender                                                                   9.  BMI Category                                                           </a:t>
            </a:r>
          </a:p>
          <a:p>
            <a:pPr marL="457200" indent="-457200">
              <a:lnSpc>
                <a:spcPct val="90000"/>
              </a:lnSpc>
              <a:buFont typeface="+mj-lt"/>
              <a:buAutoNum type="arabicPeriod"/>
            </a:pPr>
            <a:r>
              <a:rPr lang="en-US" sz="1600" b="1" dirty="0">
                <a:latin typeface="Times New Roman" panose="02020603050405020304" pitchFamily="18" charset="0"/>
                <a:cs typeface="Times New Roman" panose="02020603050405020304" pitchFamily="18" charset="0"/>
              </a:rPr>
              <a:t>Age                                                                      10.  Blood Pressure</a:t>
            </a:r>
          </a:p>
          <a:p>
            <a:pPr marL="457200" indent="-457200">
              <a:lnSpc>
                <a:spcPct val="90000"/>
              </a:lnSpc>
              <a:buFont typeface="+mj-lt"/>
              <a:buAutoNum type="arabicPeriod"/>
            </a:pPr>
            <a:r>
              <a:rPr lang="en-US" sz="1600" b="1" dirty="0">
                <a:latin typeface="Times New Roman" panose="02020603050405020304" pitchFamily="18" charset="0"/>
                <a:cs typeface="Times New Roman" panose="02020603050405020304" pitchFamily="18" charset="0"/>
              </a:rPr>
              <a:t>Occupation                                                          11.  Heart Rate</a:t>
            </a:r>
          </a:p>
          <a:p>
            <a:pPr marL="457200" indent="-457200">
              <a:lnSpc>
                <a:spcPct val="90000"/>
              </a:lnSpc>
              <a:buFont typeface="+mj-lt"/>
              <a:buAutoNum type="arabicPeriod"/>
            </a:pPr>
            <a:r>
              <a:rPr lang="en-US" sz="1600" b="1" dirty="0">
                <a:latin typeface="Times New Roman" panose="02020603050405020304" pitchFamily="18" charset="0"/>
                <a:cs typeface="Times New Roman" panose="02020603050405020304" pitchFamily="18" charset="0"/>
              </a:rPr>
              <a:t>Sleep Duration                                                    12.  Daily Steps</a:t>
            </a:r>
          </a:p>
          <a:p>
            <a:pPr marL="457200" indent="-457200">
              <a:lnSpc>
                <a:spcPct val="90000"/>
              </a:lnSpc>
              <a:buFont typeface="+mj-lt"/>
              <a:buAutoNum type="arabicPeriod"/>
            </a:pPr>
            <a:r>
              <a:rPr lang="en-US" sz="1600" b="1" dirty="0">
                <a:latin typeface="Times New Roman" panose="02020603050405020304" pitchFamily="18" charset="0"/>
                <a:cs typeface="Times New Roman" panose="02020603050405020304" pitchFamily="18" charset="0"/>
              </a:rPr>
              <a:t>Quality of Sleep                                                  13.  Sleep Disorder</a:t>
            </a:r>
          </a:p>
          <a:p>
            <a:pPr marL="457200" indent="-457200">
              <a:lnSpc>
                <a:spcPct val="90000"/>
              </a:lnSpc>
              <a:buFont typeface="+mj-lt"/>
              <a:buAutoNum type="arabicPeriod"/>
            </a:pPr>
            <a:r>
              <a:rPr lang="en-US" sz="1600" b="1" dirty="0">
                <a:latin typeface="Times New Roman" panose="02020603050405020304" pitchFamily="18" charset="0"/>
                <a:cs typeface="Times New Roman" panose="02020603050405020304" pitchFamily="18" charset="0"/>
              </a:rPr>
              <a:t>Physical Activity Level</a:t>
            </a:r>
          </a:p>
          <a:p>
            <a:pPr marL="0" indent="0">
              <a:lnSpc>
                <a:spcPct val="90000"/>
              </a:lnSpc>
              <a:buNone/>
            </a:pPr>
            <a:endParaRPr lang="en-IN" sz="1100" dirty="0"/>
          </a:p>
        </p:txBody>
      </p:sp>
    </p:spTree>
    <p:extLst>
      <p:ext uri="{BB962C8B-B14F-4D97-AF65-F5344CB8AC3E}">
        <p14:creationId xmlns:p14="http://schemas.microsoft.com/office/powerpoint/2010/main" val="2088671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28"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129"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30"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131"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132"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133"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34"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35"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136"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137"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138"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139"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141" name="Group 5140">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142"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43"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144"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145"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146"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147"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148"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149"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150"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151"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152"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153"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155" name="Rectangle 5154">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157"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159" name="Rectangle 5158">
            <a:extLst>
              <a:ext uri="{FF2B5EF4-FFF2-40B4-BE49-F238E27FC236}">
                <a16:creationId xmlns:a16="http://schemas.microsoft.com/office/drawing/2014/main" id="{8D371DD5-1248-484F-AD54-775B88B37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7"/>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82BD6B-01A5-70F9-7FDB-ACC351E95F54}"/>
              </a:ext>
            </a:extLst>
          </p:cNvPr>
          <p:cNvSpPr>
            <a:spLocks noGrp="1"/>
          </p:cNvSpPr>
          <p:nvPr>
            <p:ph type="title"/>
          </p:nvPr>
        </p:nvSpPr>
        <p:spPr>
          <a:xfrm>
            <a:off x="6394608" y="1181100"/>
            <a:ext cx="5441431" cy="5348788"/>
          </a:xfrm>
        </p:spPr>
        <p:txBody>
          <a:bodyPr vert="horz" lIns="91440" tIns="45720" rIns="91440" bIns="45720" rtlCol="0" anchor="b">
            <a:normAutofit fontScale="90000"/>
          </a:bodyPr>
          <a:lstStyle/>
          <a:p>
            <a:pPr marL="571500" indent="-571500">
              <a:buFont typeface="Wingdings" panose="05000000000000000000" pitchFamily="2" charset="2"/>
              <a:buChar char="Ø"/>
            </a:pPr>
            <a:r>
              <a:rPr lang="en-US" dirty="0">
                <a:solidFill>
                  <a:schemeClr val="tx1"/>
                </a:solidFill>
              </a:rPr>
              <a:t>WHAT IS TO BE DONE?</a:t>
            </a:r>
            <a:br>
              <a:rPr lang="en-US" sz="4400" dirty="0">
                <a:solidFill>
                  <a:schemeClr val="tx1"/>
                </a:solidFill>
              </a:rPr>
            </a:br>
            <a:br>
              <a:rPr lang="en-US" sz="4400" dirty="0">
                <a:solidFill>
                  <a:schemeClr val="tx1"/>
                </a:solidFill>
              </a:rPr>
            </a:br>
            <a:r>
              <a:rPr lang="en-US" sz="3100" dirty="0">
                <a:solidFill>
                  <a:schemeClr val="tx1"/>
                </a:solidFill>
              </a:rPr>
              <a:t>Data cleaning</a:t>
            </a:r>
            <a:br>
              <a:rPr lang="en-US" sz="3100" dirty="0">
                <a:solidFill>
                  <a:schemeClr val="tx1"/>
                </a:solidFill>
              </a:rPr>
            </a:br>
            <a:r>
              <a:rPr lang="en-US" sz="3100" dirty="0">
                <a:solidFill>
                  <a:schemeClr val="tx1"/>
                </a:solidFill>
              </a:rPr>
              <a:t>Data analysis of every factor </a:t>
            </a:r>
            <a:br>
              <a:rPr lang="en-US" sz="3100" dirty="0">
                <a:solidFill>
                  <a:schemeClr val="tx1"/>
                </a:solidFill>
              </a:rPr>
            </a:br>
            <a:r>
              <a:rPr lang="en-US" sz="3100" dirty="0">
                <a:solidFill>
                  <a:schemeClr val="tx1"/>
                </a:solidFill>
              </a:rPr>
              <a:t>Predictions</a:t>
            </a:r>
            <a:br>
              <a:rPr lang="en-US" sz="4400" dirty="0">
                <a:solidFill>
                  <a:schemeClr val="tx1"/>
                </a:solidFill>
              </a:rPr>
            </a:br>
            <a:br>
              <a:rPr lang="en-US" sz="4400" dirty="0">
                <a:solidFill>
                  <a:schemeClr val="tx1"/>
                </a:solidFill>
              </a:rPr>
            </a:br>
            <a:br>
              <a:rPr lang="en-US" sz="4400" dirty="0">
                <a:solidFill>
                  <a:schemeClr val="tx1"/>
                </a:solidFill>
              </a:rPr>
            </a:br>
            <a:br>
              <a:rPr lang="en-US" sz="4400" dirty="0">
                <a:solidFill>
                  <a:schemeClr val="tx1"/>
                </a:solidFill>
              </a:rPr>
            </a:br>
            <a:endParaRPr lang="en-US" sz="4400" dirty="0">
              <a:solidFill>
                <a:schemeClr val="tx1"/>
              </a:solidFill>
            </a:endParaRPr>
          </a:p>
        </p:txBody>
      </p:sp>
      <p:sp>
        <p:nvSpPr>
          <p:cNvPr id="5161" name="Rectangle 5160">
            <a:extLst>
              <a:ext uri="{FF2B5EF4-FFF2-40B4-BE49-F238E27FC236}">
                <a16:creationId xmlns:a16="http://schemas.microsoft.com/office/drawing/2014/main" id="{80103E92-048D-4E5B-9638-6479E0227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355"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163" name="Freeform 33">
            <a:extLst>
              <a:ext uri="{FF2B5EF4-FFF2-40B4-BE49-F238E27FC236}">
                <a16:creationId xmlns:a16="http://schemas.microsoft.com/office/drawing/2014/main" id="{B0F800ED-C7E7-4672-8343-2639F79B6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87355"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5122" name="Picture 2" descr="12 Scientific Thinking Illustrations - Free in SVG, PNG, EPS - IconScout">
            <a:extLst>
              <a:ext uri="{FF2B5EF4-FFF2-40B4-BE49-F238E27FC236}">
                <a16:creationId xmlns:a16="http://schemas.microsoft.com/office/drawing/2014/main" id="{18E88A83-AEA3-0F29-3E90-84CC4FEB4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
          <a:stretch/>
        </p:blipFill>
        <p:spPr bwMode="auto">
          <a:xfrm>
            <a:off x="20" y="10"/>
            <a:ext cx="610038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5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F582A6-AD84-94BD-0139-AADE86EF1E9C}"/>
              </a:ext>
            </a:extLst>
          </p:cNvPr>
          <p:cNvSpPr txBox="1"/>
          <p:nvPr/>
        </p:nvSpPr>
        <p:spPr>
          <a:xfrm>
            <a:off x="1892968" y="625642"/>
            <a:ext cx="9785685" cy="923330"/>
          </a:xfrm>
          <a:prstGeom prst="rect">
            <a:avLst/>
          </a:prstGeom>
          <a:noFill/>
        </p:spPr>
        <p:txBody>
          <a:bodyPr wrap="square" rtlCol="0">
            <a:spAutoFit/>
          </a:bodyPr>
          <a:lstStyle/>
          <a:p>
            <a:r>
              <a:rPr lang="en-US" dirty="0"/>
              <a:t>First we have to calculate which method suits better for this dataset</a:t>
            </a:r>
          </a:p>
          <a:p>
            <a:endParaRPr lang="en-US" dirty="0"/>
          </a:p>
          <a:p>
            <a:r>
              <a:rPr lang="en-US" dirty="0"/>
              <a:t>Calculate r^2 and see which regression model has high value</a:t>
            </a:r>
          </a:p>
        </p:txBody>
      </p:sp>
      <p:pic>
        <p:nvPicPr>
          <p:cNvPr id="8" name="Picture 7">
            <a:extLst>
              <a:ext uri="{FF2B5EF4-FFF2-40B4-BE49-F238E27FC236}">
                <a16:creationId xmlns:a16="http://schemas.microsoft.com/office/drawing/2014/main" id="{16A0A81F-5FB2-D72B-911E-3F8A26603A5D}"/>
              </a:ext>
            </a:extLst>
          </p:cNvPr>
          <p:cNvPicPr>
            <a:picLocks noChangeAspect="1"/>
          </p:cNvPicPr>
          <p:nvPr/>
        </p:nvPicPr>
        <p:blipFill>
          <a:blip r:embed="rId2"/>
          <a:stretch>
            <a:fillRect/>
          </a:stretch>
        </p:blipFill>
        <p:spPr>
          <a:xfrm>
            <a:off x="1137825" y="2318281"/>
            <a:ext cx="10540828" cy="3006194"/>
          </a:xfrm>
          <a:prstGeom prst="rect">
            <a:avLst/>
          </a:prstGeom>
        </p:spPr>
      </p:pic>
    </p:spTree>
    <p:extLst>
      <p:ext uri="{BB962C8B-B14F-4D97-AF65-F5344CB8AC3E}">
        <p14:creationId xmlns:p14="http://schemas.microsoft.com/office/powerpoint/2010/main" val="1602943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0074-3988-BFF9-77B6-547D67EAF055}"/>
              </a:ext>
            </a:extLst>
          </p:cNvPr>
          <p:cNvSpPr>
            <a:spLocks noGrp="1"/>
          </p:cNvSpPr>
          <p:nvPr>
            <p:ph type="title"/>
          </p:nvPr>
        </p:nvSpPr>
        <p:spPr>
          <a:xfrm>
            <a:off x="838200" y="365125"/>
            <a:ext cx="10515600" cy="1730375"/>
          </a:xfrm>
        </p:spPr>
        <p:txBody>
          <a:bodyPr/>
          <a:lstStyle/>
          <a:p>
            <a:pPr algn="ctr"/>
            <a:r>
              <a:rPr lang="en-US" dirty="0">
                <a:latin typeface="Times New Roman" panose="02020603050405020304" pitchFamily="18" charset="0"/>
                <a:cs typeface="Times New Roman" panose="02020603050405020304" pitchFamily="18" charset="0"/>
              </a:rPr>
              <a:t>Correlation Matrix &amp; Plot</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A39D0960-B4C3-304B-19E6-0325751B9730}"/>
              </a:ext>
            </a:extLst>
          </p:cNvPr>
          <p:cNvPicPr>
            <a:picLocks noGrp="1" noChangeAspect="1"/>
          </p:cNvPicPr>
          <p:nvPr>
            <p:ph idx="1"/>
          </p:nvPr>
        </p:nvPicPr>
        <p:blipFill>
          <a:blip r:embed="rId2"/>
          <a:stretch>
            <a:fillRect/>
          </a:stretch>
        </p:blipFill>
        <p:spPr>
          <a:xfrm>
            <a:off x="1240631" y="3124993"/>
            <a:ext cx="4986338" cy="1730375"/>
          </a:xfrm>
          <a:prstGeom prst="rect">
            <a:avLst/>
          </a:prstGeom>
        </p:spPr>
      </p:pic>
      <p:pic>
        <p:nvPicPr>
          <p:cNvPr id="7" name="Picture 6">
            <a:extLst>
              <a:ext uri="{FF2B5EF4-FFF2-40B4-BE49-F238E27FC236}">
                <a16:creationId xmlns:a16="http://schemas.microsoft.com/office/drawing/2014/main" id="{7E9F1B5B-40CB-AABE-07A1-23F6C65B0670}"/>
              </a:ext>
            </a:extLst>
          </p:cNvPr>
          <p:cNvPicPr>
            <a:picLocks noChangeAspect="1"/>
          </p:cNvPicPr>
          <p:nvPr/>
        </p:nvPicPr>
        <p:blipFill>
          <a:blip r:embed="rId3"/>
          <a:stretch>
            <a:fillRect/>
          </a:stretch>
        </p:blipFill>
        <p:spPr>
          <a:xfrm>
            <a:off x="6050264" y="1293341"/>
            <a:ext cx="5013024" cy="5088409"/>
          </a:xfrm>
          <a:prstGeom prst="rect">
            <a:avLst/>
          </a:prstGeom>
        </p:spPr>
      </p:pic>
    </p:spTree>
    <p:extLst>
      <p:ext uri="{BB962C8B-B14F-4D97-AF65-F5344CB8AC3E}">
        <p14:creationId xmlns:p14="http://schemas.microsoft.com/office/powerpoint/2010/main" val="262360424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735</TotalTime>
  <Words>464</Words>
  <Application>Microsoft Office PowerPoint</Application>
  <PresentationFormat>Widescreen</PresentationFormat>
  <Paragraphs>65</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Century Gothic</vt:lpstr>
      <vt:lpstr>Times New Roman</vt:lpstr>
      <vt:lpstr>Wingdings</vt:lpstr>
      <vt:lpstr>Wingdings 3</vt:lpstr>
      <vt:lpstr>Wisp</vt:lpstr>
      <vt:lpstr>SLEEP HEALTH AND LIFESTYLE</vt:lpstr>
      <vt:lpstr>CONTENTS</vt:lpstr>
      <vt:lpstr>INTRODUCTION</vt:lpstr>
      <vt:lpstr>OBJECTIVE</vt:lpstr>
      <vt:lpstr>GOALS</vt:lpstr>
      <vt:lpstr>DATASET</vt:lpstr>
      <vt:lpstr>WHAT IS TO BE DONE?  Data cleaning Data analysis of every factor  Predictions    </vt:lpstr>
      <vt:lpstr>PowerPoint Presentation</vt:lpstr>
      <vt:lpstr>Correlation Matrix &amp; Plot</vt:lpstr>
      <vt:lpstr>Correlation between variables</vt:lpstr>
      <vt:lpstr>Relation between Gender and Sleep Quality</vt:lpstr>
      <vt:lpstr>Relation between Gender, Stress Level and Age</vt:lpstr>
      <vt:lpstr>Occupation Vs Stress Level</vt:lpstr>
      <vt:lpstr>Occupation Vs Gender</vt:lpstr>
      <vt:lpstr>Occupation, Gender and Stress Level</vt:lpstr>
      <vt:lpstr>Plots by Occupation</vt:lpstr>
      <vt:lpstr>Stress Level comparison with respect to Age</vt:lpstr>
      <vt:lpstr>Stress Level for Engineers by Gender</vt:lpstr>
      <vt:lpstr>T-test</vt:lpstr>
      <vt:lpstr>T-test Output</vt:lpstr>
      <vt:lpstr>Stress Levels for Males</vt:lpstr>
      <vt:lpstr>Actual Vs Predicted Daily Steps</vt:lpstr>
      <vt:lpstr>Actual Vs Predicted Heart Rate</vt:lpstr>
      <vt:lpstr>PowerPoint Presentation</vt:lpstr>
      <vt:lpstr>CONCLUSION / 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SLEEP HEALTH AND LIFESTYLE</dc:title>
  <dc:creator>Thumma, Mary Shreeja</dc:creator>
  <cp:lastModifiedBy>Akhil Krishna Dulikatta</cp:lastModifiedBy>
  <cp:revision>4</cp:revision>
  <dcterms:created xsi:type="dcterms:W3CDTF">2023-06-30T13:37:35Z</dcterms:created>
  <dcterms:modified xsi:type="dcterms:W3CDTF">2023-07-01T02:07:16Z</dcterms:modified>
</cp:coreProperties>
</file>